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80" r:id="rId3"/>
    <p:sldMasterId id="2147483686" r:id="rId4"/>
    <p:sldMasterId id="2147483692" r:id="rId5"/>
  </p:sldMasterIdLst>
  <p:notesMasterIdLst>
    <p:notesMasterId r:id="rId35"/>
  </p:notesMasterIdLst>
  <p:handoutMasterIdLst>
    <p:handoutMasterId r:id="rId36"/>
  </p:handoutMasterIdLst>
  <p:sldIdLst>
    <p:sldId id="274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3" r:id="rId25"/>
    <p:sldId id="414" r:id="rId26"/>
    <p:sldId id="415" r:id="rId27"/>
    <p:sldId id="416" r:id="rId28"/>
    <p:sldId id="418" r:id="rId29"/>
    <p:sldId id="423" r:id="rId30"/>
    <p:sldId id="349" r:id="rId31"/>
    <p:sldId id="421" r:id="rId32"/>
    <p:sldId id="352" r:id="rId33"/>
    <p:sldId id="420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19F"/>
    <a:srgbClr val="FBEEC9"/>
    <a:srgbClr val="D5E4FF"/>
    <a:srgbClr val="CAD7FF"/>
    <a:srgbClr val="CCECFF"/>
    <a:srgbClr val="000000"/>
    <a:srgbClr val="ADA485"/>
    <a:srgbClr val="FF3399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76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2.xml"/><Relationship Id="rId3" Type="http://schemas.openxmlformats.org/officeDocument/2006/relationships/slide" Target="slides/slide10.xml"/><Relationship Id="rId7" Type="http://schemas.openxmlformats.org/officeDocument/2006/relationships/slide" Target="slides/slide18.xml"/><Relationship Id="rId2" Type="http://schemas.openxmlformats.org/officeDocument/2006/relationships/slide" Target="slides/slide4.xml"/><Relationship Id="rId1" Type="http://schemas.openxmlformats.org/officeDocument/2006/relationships/slide" Target="slides/slide2.xml"/><Relationship Id="rId6" Type="http://schemas.openxmlformats.org/officeDocument/2006/relationships/slide" Target="slides/slide15.xml"/><Relationship Id="rId5" Type="http://schemas.openxmlformats.org/officeDocument/2006/relationships/slide" Target="slides/slide12.xml"/><Relationship Id="rId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5563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7425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4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4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F32F8-F17B-44B1-A65D-FA6994EFB553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4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965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13180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6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6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0A997F-C6CF-4390-B3C6-FCB4E3A3AA26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6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883340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6208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97888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2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2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6C8E4E-6432-4754-826A-90E1F6A1FE25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2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2011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5747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8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777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45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58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053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7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24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1369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04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7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1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696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9360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553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357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349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3994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9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5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/" TargetMode="External"/><Relationship Id="rId10" Type="http://schemas.openxmlformats.org/officeDocument/2006/relationships/image" Target="../media/image54.png"/><Relationship Id="rId19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761999"/>
            <a:ext cx="7382341" cy="1171552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05000"/>
            <a:ext cx="8068141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Tables, Rows, Columns, Cells, Header, Footer, </a:t>
            </a:r>
            <a:r>
              <a:rPr lang="en-US" noProof="1" smtClean="0"/>
              <a:t>Colspan</a:t>
            </a:r>
            <a:r>
              <a:rPr lang="en-US" dirty="0" smtClean="0"/>
              <a:t>, </a:t>
            </a:r>
            <a:r>
              <a:rPr lang="en-US" noProof="1" smtClean="0"/>
              <a:t>Rowspan</a:t>
            </a:r>
            <a:endParaRPr lang="en-US" noProof="1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i0.wp.com/www.ssiddique.info/wp-content/uploads/2013/06/editable-table.png?resize=530%2C20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7785367" y="4724400"/>
            <a:ext cx="3633986" cy="143336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://www.mricons.com/store/png/15150_14570_128_application_siag_table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523" y="3265570"/>
            <a:ext cx="1458830" cy="145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61301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1212" y="3604091"/>
            <a:ext cx="2362200" cy="25923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4336721" y="3588067"/>
            <a:ext cx="3438853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Table rows split into several semantic sections:</a:t>
            </a:r>
          </a:p>
          <a:p>
            <a:pPr lvl="1"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the table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header</a:t>
            </a:r>
          </a:p>
          <a:p>
            <a:pPr lvl="2">
              <a:defRPr/>
            </a:pPr>
            <a:r>
              <a:rPr lang="en-US" dirty="0" smtClean="0"/>
              <a:t>Contains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elements,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cells</a:t>
            </a:r>
          </a:p>
          <a:p>
            <a:pPr lvl="1"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denotes collection of table rows holding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table data</a:t>
            </a:r>
          </a:p>
          <a:p>
            <a:pPr lvl="1"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denotes table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footer</a:t>
            </a:r>
          </a:p>
          <a:p>
            <a:pPr lvl="2">
              <a:defRPr/>
            </a:pPr>
            <a:r>
              <a:rPr lang="en-US" dirty="0" smtClean="0"/>
              <a:t>It may comes before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elements, but is displayed last</a:t>
            </a:r>
          </a:p>
          <a:p>
            <a:pPr lvl="1"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define columns</a:t>
            </a:r>
          </a:p>
          <a:p>
            <a:pPr lvl="2">
              <a:defRPr/>
            </a:pPr>
            <a:r>
              <a:rPr lang="en-US" dirty="0" smtClean="0"/>
              <a:t>Used to assign column widths</a:t>
            </a:r>
          </a:p>
        </p:txBody>
      </p:sp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785662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/>
              <a:t>Complete HTML Table: Example</a:t>
            </a:r>
            <a:endParaRPr lang="bg-BG" sz="3800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762000" y="1066801"/>
            <a:ext cx="105902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631632" y="2224124"/>
            <a:ext cx="2514600" cy="578882"/>
          </a:xfrm>
          <a:prstGeom prst="wedgeRoundRectCallout">
            <a:avLst>
              <a:gd name="adj1" fmla="val -85577"/>
              <a:gd name="adj2" fmla="val 303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table header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883024" y="3297127"/>
            <a:ext cx="2209800" cy="578882"/>
          </a:xfrm>
          <a:prstGeom prst="wedgeRoundRectCallout">
            <a:avLst>
              <a:gd name="adj1" fmla="val -105299"/>
              <a:gd name="adj2" fmla="val 325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884612" y="4353110"/>
            <a:ext cx="4572000" cy="578882"/>
          </a:xfrm>
          <a:prstGeom prst="wedgeRoundRectCallout">
            <a:avLst>
              <a:gd name="adj1" fmla="val -75048"/>
              <a:gd name="adj2" fmla="val 33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237412" y="2216480"/>
            <a:ext cx="3886200" cy="578882"/>
          </a:xfrm>
          <a:prstGeom prst="wedgeRoundRectCallout">
            <a:avLst>
              <a:gd name="adj1" fmla="val -71478"/>
              <a:gd name="adj2" fmla="val 64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FFFFF"/>
                </a:solidFill>
              </a:rPr>
              <a:t>&lt;th&gt;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noProof="1" smtClean="0">
                <a:solidFill>
                  <a:srgbClr val="FFFFFF"/>
                </a:solidFill>
                <a:sym typeface="Wingdings" panose="05000000000000000000" pitchFamily="2" charset="2"/>
              </a:rPr>
              <a:t></a:t>
            </a:r>
            <a:r>
              <a:rPr lang="en-US" sz="2800" noProof="1" smtClean="0">
                <a:solidFill>
                  <a:srgbClr val="FFFFFF"/>
                </a:solidFill>
              </a:rPr>
              <a:t> header column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189412" y="1173718"/>
            <a:ext cx="4191000" cy="578882"/>
          </a:xfrm>
          <a:prstGeom prst="wedgeRoundRectCallout">
            <a:avLst>
              <a:gd name="adj1" fmla="val -75575"/>
              <a:gd name="adj2" fmla="val 278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column width definitions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579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62000" y="1066801"/>
            <a:ext cx="105902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lvl="1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800" dirty="0"/>
              <a:t>Complete HTML </a:t>
            </a:r>
            <a:r>
              <a:rPr lang="en-US" sz="3800" dirty="0" smtClean="0"/>
              <a:t>Table: Example </a:t>
            </a:r>
            <a:r>
              <a:rPr lang="en-US" sz="3800" dirty="0"/>
              <a:t>(2)</a:t>
            </a:r>
            <a:endParaRPr lang="bg-BG" sz="3800" dirty="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609012" y="2971800"/>
            <a:ext cx="2652600" cy="2358392"/>
          </a:xfrm>
          <a:prstGeom prst="wedgeRoundRectCallout">
            <a:avLst>
              <a:gd name="adj1" fmla="val -68313"/>
              <a:gd name="adj2" fmla="val -112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Although the footer is before the data in the code, it is displayed last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4" y="1189141"/>
            <a:ext cx="3303905" cy="1554059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72030" y="945118"/>
            <a:ext cx="4598782" cy="578882"/>
          </a:xfrm>
          <a:prstGeom prst="wedgeRoundRectCallout">
            <a:avLst>
              <a:gd name="adj1" fmla="val -37808"/>
              <a:gd name="adj2" fmla="val 980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Deprecated: use CSS instead!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978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static02.bybe.net/content/html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2" y="990600"/>
            <a:ext cx="6096000" cy="3505200"/>
          </a:xfrm>
          <a:prstGeom prst="roundRect">
            <a:avLst>
              <a:gd name="adj" fmla="val 54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818201"/>
            <a:ext cx="7924800" cy="820600"/>
          </a:xfrm>
        </p:spPr>
        <p:txBody>
          <a:bodyPr/>
          <a:lstStyle/>
          <a:p>
            <a:r>
              <a:rPr lang="en-US" dirty="0" smtClean="0"/>
              <a:t>Complete HTML Tables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56792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png-4.findicons.com/files/icons/1684/ravenna/256/t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2" y="123268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265341"/>
            <a:ext cx="3303905" cy="1554059"/>
          </a:xfrm>
          <a:prstGeom prst="roundRect">
            <a:avLst>
              <a:gd name="adj" fmla="val 1724"/>
            </a:avLst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8416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932000"/>
            <a:ext cx="7924800" cy="820600"/>
          </a:xfrm>
        </p:spPr>
        <p:txBody>
          <a:bodyPr/>
          <a:lstStyle/>
          <a:p>
            <a:r>
              <a:rPr lang="en-US" dirty="0" smtClean="0"/>
              <a:t>Nested Tables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4212" y="1793079"/>
            <a:ext cx="10820400" cy="721521"/>
          </a:xfrm>
        </p:spPr>
        <p:txBody>
          <a:bodyPr/>
          <a:lstStyle/>
          <a:p>
            <a:r>
              <a:rPr lang="en-US" dirty="0" smtClean="0"/>
              <a:t>Tables in Tables in Tables in Tables…</a:t>
            </a:r>
            <a:endParaRPr lang="en-US" dirty="0"/>
          </a:p>
        </p:txBody>
      </p:sp>
      <p:pic>
        <p:nvPicPr>
          <p:cNvPr id="5122" name="Picture 2" descr="http://www.happyhotelier.com/wp-content/uploads/2010/01/Vintage-Nested-Suitcase-Install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304" y="2927746"/>
            <a:ext cx="4010024" cy="3017066"/>
          </a:xfrm>
          <a:prstGeom prst="roundRect">
            <a:avLst>
              <a:gd name="adj" fmla="val 3407"/>
            </a:avLst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44" y="2989580"/>
            <a:ext cx="3612269" cy="301706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7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200" dirty="0"/>
              <a:t>Table "cells"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200" dirty="0"/>
              <a:t>) can contain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nested</a:t>
            </a:r>
            <a:r>
              <a:rPr lang="en-US" sz="3200" dirty="0"/>
              <a:t> tables (tables within tables):</a:t>
            </a:r>
            <a:endParaRPr lang="en-US" sz="3200" dirty="0">
              <a:latin typeface="Courier New" pitchFamily="49" charset="0"/>
            </a:endParaRPr>
          </a:p>
        </p:txBody>
      </p:sp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841378" y="1752600"/>
            <a:ext cx="10434634" cy="47463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3292344"/>
            <a:ext cx="40100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2837001"/>
            <a:ext cx="8229600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Nested Tables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3698080"/>
            <a:ext cx="8229600" cy="719034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  <p:pic>
        <p:nvPicPr>
          <p:cNvPr id="7170" name="Picture 2" descr="http://www.furniturehomedesign.com/wp-content/uploads/2008/08/bamboo-nested-tabl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8963">
            <a:off x="7137412" y="635215"/>
            <a:ext cx="2827384" cy="2246486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OffAxis2Left"/>
            <a:lightRig rig="threePt" dir="t"/>
          </a:scene3d>
        </p:spPr>
      </p:pic>
      <p:pic>
        <p:nvPicPr>
          <p:cNvPr id="7172" name="Picture 4" descr="http://www.syncfusion.com/content/en-US/products/feature/user-interface-edition/wpf/grid/img/NestedTable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6499">
            <a:off x="2045806" y="899345"/>
            <a:ext cx="2284422" cy="1973868"/>
          </a:xfrm>
          <a:prstGeom prst="roundRect">
            <a:avLst>
              <a:gd name="adj" fmla="val 37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4" name="Picture 6" descr="http://www.aolcdn.com/red_galleries/target-nesting-tables-400a08060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3623">
            <a:off x="2316553" y="4176289"/>
            <a:ext cx="2039970" cy="2039970"/>
          </a:xfrm>
          <a:prstGeom prst="roundRect">
            <a:avLst>
              <a:gd name="adj" fmla="val 435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t="6281" r="2269" b="4666"/>
          <a:stretch/>
        </p:blipFill>
        <p:spPr bwMode="auto">
          <a:xfrm rot="405695">
            <a:off x="7630421" y="4267720"/>
            <a:ext cx="2188982" cy="2037570"/>
          </a:xfrm>
          <a:prstGeom prst="roundRect">
            <a:avLst>
              <a:gd name="adj" fmla="val 435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3682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389201"/>
            <a:ext cx="7924800" cy="820600"/>
          </a:xfrm>
        </p:spPr>
        <p:txBody>
          <a:bodyPr/>
          <a:lstStyle/>
          <a:p>
            <a:r>
              <a:rPr lang="en-US" dirty="0" smtClean="0"/>
              <a:t>Complex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2250280"/>
            <a:ext cx="7924800" cy="719034"/>
          </a:xfrm>
        </p:spPr>
        <p:txBody>
          <a:bodyPr/>
          <a:lstStyle/>
          <a:p>
            <a:r>
              <a:rPr lang="en-US" dirty="0" smtClean="0"/>
              <a:t>With Padding, Spacing</a:t>
            </a:r>
            <a:r>
              <a:rPr lang="bg-BG" dirty="0" smtClean="0"/>
              <a:t>, </a:t>
            </a:r>
            <a:r>
              <a:rPr lang="en-US" dirty="0" smtClean="0"/>
              <a:t>Etc.</a:t>
            </a:r>
            <a:endParaRPr lang="en-US" dirty="0"/>
          </a:p>
        </p:txBody>
      </p:sp>
      <p:pic>
        <p:nvPicPr>
          <p:cNvPr id="7170" name="Picture 2" descr=" Desktop Wallpaper · Gallery · 3D-Art &#10; Complex orbi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292" y="3352800"/>
            <a:ext cx="4206240" cy="2628900"/>
          </a:xfrm>
          <a:prstGeom prst="roundRect">
            <a:avLst>
              <a:gd name="adj" fmla="val 4348"/>
            </a:avLst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91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Tables have </a:t>
            </a:r>
            <a:r>
              <a:rPr lang="en-US" dirty="0"/>
              <a:t>two attributes </a:t>
            </a:r>
            <a:r>
              <a:rPr lang="en-US" dirty="0" smtClean="0"/>
              <a:t>related to space</a:t>
            </a: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/>
              <a:t>Cell Spacing and Padding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5865812" y="1905000"/>
            <a:ext cx="4953000" cy="4419600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cellpadding</a:t>
            </a: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dirty="0"/>
              <a:t>Defines the empty space around the cell content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1293812" y="1905000"/>
            <a:ext cx="4114800" cy="4419600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cellspacing</a:t>
            </a: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dirty="0"/>
              <a:t>Defines the empty space between cells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2187575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6869112" y="2836862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671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Cell Spacing and Padding – Example</a:t>
            </a:r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739777" y="1307098"/>
            <a:ext cx="10688636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500" b="1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28646" y="3429000"/>
            <a:ext cx="4713965" cy="578882"/>
          </a:xfrm>
          <a:prstGeom prst="wedgeRoundRectCallout">
            <a:avLst>
              <a:gd name="adj1" fmla="val -40435"/>
              <a:gd name="adj2" fmla="val 1080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Deprecated: use CSS instead!</a:t>
            </a:r>
            <a:endParaRPr lang="en-US" sz="2800" noProof="1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71" y="1151120"/>
            <a:ext cx="2745241" cy="19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8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HTML Tables</a:t>
            </a:r>
          </a:p>
          <a:p>
            <a:pPr lvl="1"/>
            <a:r>
              <a:rPr lang="en-US" dirty="0"/>
              <a:t>Simple Tables</a:t>
            </a:r>
          </a:p>
          <a:p>
            <a:pPr lvl="1"/>
            <a:r>
              <a:rPr lang="en-US" dirty="0"/>
              <a:t>Complete </a:t>
            </a:r>
            <a:r>
              <a:rPr lang="en-US" dirty="0" smtClean="0"/>
              <a:t>HTML </a:t>
            </a:r>
            <a:r>
              <a:rPr lang="en-US" dirty="0"/>
              <a:t>Tables</a:t>
            </a:r>
          </a:p>
          <a:p>
            <a:pPr lvl="1"/>
            <a:r>
              <a:rPr lang="en-US" dirty="0" smtClean="0"/>
              <a:t>Data, Header and Footer Cells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Nested Tables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Complex </a:t>
            </a:r>
            <a:r>
              <a:rPr lang="en-US" dirty="0" smtClean="0"/>
              <a:t>Tables</a:t>
            </a:r>
            <a:endParaRPr lang="en-US" dirty="0"/>
          </a:p>
          <a:p>
            <a:pPr lvl="1"/>
            <a:r>
              <a:rPr lang="en-US" dirty="0"/>
              <a:t>Cells Width</a:t>
            </a:r>
          </a:p>
          <a:p>
            <a:pPr lvl="1"/>
            <a:r>
              <a:rPr lang="en-US" dirty="0"/>
              <a:t>Cell Spacing and Padding</a:t>
            </a:r>
          </a:p>
          <a:p>
            <a:pPr lvl="1"/>
            <a:r>
              <a:rPr lang="en-US" dirty="0"/>
              <a:t>Column and Row Span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Table </a:t>
            </a:r>
            <a:r>
              <a:rPr lang="en-US" dirty="0" smtClean="0"/>
              <a:t>of Contents </a:t>
            </a:r>
            <a:endParaRPr lang="bg-BG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44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3812" y="4632567"/>
            <a:ext cx="9601200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Cell Spacing and Cell Padding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1136898"/>
            <a:ext cx="4419600" cy="32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16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3612" y="1371600"/>
            <a:ext cx="7756200" cy="820600"/>
          </a:xfrm>
        </p:spPr>
        <p:txBody>
          <a:bodyPr/>
          <a:lstStyle/>
          <a:p>
            <a:r>
              <a:rPr lang="en-US" dirty="0" smtClean="0"/>
              <a:t>Row and Column Spans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8412" y="2362200"/>
            <a:ext cx="7146600" cy="1421416"/>
          </a:xfrm>
        </p:spPr>
        <p:txBody>
          <a:bodyPr/>
          <a:lstStyle/>
          <a:p>
            <a:r>
              <a:rPr lang="en-US" dirty="0" smtClean="0"/>
              <a:t>How to Make a Two-Cells Column or Row?</a:t>
            </a:r>
            <a:endParaRPr lang="en-US" dirty="0"/>
          </a:p>
        </p:txBody>
      </p:sp>
      <p:pic>
        <p:nvPicPr>
          <p:cNvPr id="8194" name="Picture 2" descr="document, excel, spreadsheet, tab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3783616"/>
            <a:ext cx="1991050" cy="19910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hronological review, clock, table, tim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57" y="1143000"/>
            <a:ext cx="2080782" cy="20807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87" y="4114800"/>
            <a:ext cx="42862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Cells have two attributes related </a:t>
            </a:r>
            <a:r>
              <a:rPr lang="en-US" dirty="0" smtClean="0"/>
              <a:t>to merging</a:t>
            </a: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6348413" y="1905000"/>
            <a:ext cx="4495800" cy="4620002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rowspan</a:t>
            </a:r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400" dirty="0"/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400" dirty="0"/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400" dirty="0"/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400" dirty="0"/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dirty="0"/>
              <a:t>Defines how many rows the cell occupies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981075" y="1905000"/>
            <a:ext cx="5142764" cy="4620002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colspan</a:t>
            </a:r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400" dirty="0"/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400" dirty="0"/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400" dirty="0"/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400" dirty="0"/>
          </a:p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dirty="0"/>
              <a:t>Defines how many columns the cell occupies</a:t>
            </a:r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1514475" y="3469433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3062793" y="3469433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1514475" y="4136960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3079751" y="2720975"/>
            <a:ext cx="2120899" cy="566593"/>
          </a:xfrm>
          <a:prstGeom prst="wedgeRoundRectCallout">
            <a:avLst>
              <a:gd name="adj1" fmla="val -40110"/>
              <a:gd name="adj2" fmla="val 1039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608012" y="2720975"/>
            <a:ext cx="2182815" cy="580182"/>
          </a:xfrm>
          <a:prstGeom prst="wedgeRoundRectCallout">
            <a:avLst>
              <a:gd name="adj1" fmla="val 41519"/>
              <a:gd name="adj2" fmla="val 959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3495675" y="4781240"/>
            <a:ext cx="2319338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6305551" y="34290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7931657" y="3429001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7931657" y="41148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6052631" y="2720975"/>
            <a:ext cx="2200782" cy="566593"/>
          </a:xfrm>
          <a:prstGeom prst="wedgeRoundRectCallout">
            <a:avLst>
              <a:gd name="adj1" fmla="val -7432"/>
              <a:gd name="adj2" fmla="val 1243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8435125" y="2707545"/>
            <a:ext cx="2409088" cy="580023"/>
          </a:xfrm>
          <a:prstGeom prst="wedgeRoundRectCallout">
            <a:avLst>
              <a:gd name="adj1" fmla="val -41799"/>
              <a:gd name="adj2" fmla="val 906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8372475" y="4781240"/>
            <a:ext cx="242161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rowspan="1"</a:t>
            </a:r>
          </a:p>
        </p:txBody>
      </p:sp>
    </p:spTree>
    <p:extLst>
      <p:ext uri="{BB962C8B-B14F-4D97-AF65-F5344CB8AC3E}">
        <p14:creationId xmlns:p14="http://schemas.microsoft.com/office/powerpoint/2010/main" val="257889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Column and Row Span </a:t>
            </a:r>
            <a:r>
              <a:rPr lang="en-US" dirty="0" smtClean="0"/>
              <a:t>– Example</a:t>
            </a:r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1222377" y="1066800"/>
            <a:ext cx="9672636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 class="1"&gt;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&lt;td&gt;Cell[1,1]&lt;/td&gt;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&lt;td 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 class="2"&gt;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&lt;td&gt;Cell[1,2]&lt;/td&gt;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&lt;td 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&lt;td&gt;Cell[3,2]&lt;/td</a:t>
            </a:r>
            <a:r>
              <a:rPr lang="en-US" sz="2300" b="1" noProof="1" smtClean="0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 class="3"&gt;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&lt;td&gt;Cell[1,3]&lt;/td&gt;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&lt;td&gt;Cell[2,3]&lt;/td</a:t>
            </a:r>
            <a:r>
              <a:rPr lang="en-US" sz="2300" b="1" noProof="1" smtClean="0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</a:t>
            </a:r>
            <a:r>
              <a:rPr lang="en-US" sz="2300" b="1" noProof="1" smtClean="0">
                <a:solidFill>
                  <a:srgbClr val="F8E1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300" b="1" noProof="1">
              <a:solidFill>
                <a:srgbClr val="F8E1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4140201" y="2327703"/>
            <a:ext cx="184731" cy="830997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267200"/>
            <a:ext cx="42862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6212" y="2411032"/>
            <a:ext cx="5384796" cy="1568497"/>
          </a:xfrm>
        </p:spPr>
        <p:txBody>
          <a:bodyPr/>
          <a:lstStyle/>
          <a:p>
            <a:r>
              <a:rPr lang="en-US" dirty="0" smtClean="0"/>
              <a:t>Row and</a:t>
            </a:r>
            <a:br>
              <a:rPr lang="en-US" dirty="0" smtClean="0"/>
            </a:br>
            <a:r>
              <a:rPr lang="en-US" dirty="0" smtClean="0"/>
              <a:t> Column Spans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259008" y="4096209"/>
            <a:ext cx="3759204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877633"/>
            <a:ext cx="2895600" cy="3608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89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Exercise in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HTML tables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Defined </a:t>
            </a:r>
            <a:r>
              <a:rPr lang="en-US" dirty="0"/>
              <a:t>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&lt;table&gt;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dirty="0"/>
              <a:t> tags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Semantic tags: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thead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tfoot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Columns: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colgroup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&lt;col&gt;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Column / row span: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colspan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rowspan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/>
              <a:t>Styling tables: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Prefer CSS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Old tags: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cellspacing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cellpadding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314062"/>
            <a:ext cx="4152216" cy="30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https://softuni.bg/courses/web-fundamentals/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8592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5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8412" y="3048000"/>
            <a:ext cx="4876800" cy="8206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9906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5291">
            <a:off x="1333309" y="2853584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6668452" y="4515213"/>
            <a:ext cx="3735374" cy="1553411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5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Tables comprised of several core tags: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Tables should not be used for layout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 CSS floats and positioning styles instead</a:t>
            </a:r>
          </a:p>
        </p:txBody>
      </p:sp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pic>
        <p:nvPicPr>
          <p:cNvPr id="3074" name="Picture 2" descr="http://sqlbak.com/blog/wp-content/uploads/2014/01/table_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600200"/>
            <a:ext cx="2133600" cy="2133600"/>
          </a:xfrm>
          <a:prstGeom prst="roundRect">
            <a:avLst>
              <a:gd name="adj" fmla="val 11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notablesolutions.com/wp-content/uploads/ADP-Icons-104-256x256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2672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56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758826" y="1143000"/>
            <a:ext cx="1066958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="lesson1.ppt"&gt;Lesson 1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="lesson2.ppt"&gt;Lesson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="lesson2-demos.zip"&gt;Lesson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99" y="1447800"/>
            <a:ext cx="2128813" cy="2209800"/>
          </a:xfrm>
          <a:prstGeom prst="roundRect">
            <a:avLst>
              <a:gd name="adj" fmla="val 1667"/>
            </a:avLst>
          </a:prstGeom>
        </p:spPr>
      </p:pic>
    </p:spTree>
    <p:extLst>
      <p:ext uri="{BB962C8B-B14F-4D97-AF65-F5344CB8AC3E}">
        <p14:creationId xmlns:p14="http://schemas.microsoft.com/office/powerpoint/2010/main" val="25376325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2989401"/>
            <a:ext cx="8229600" cy="820600"/>
          </a:xfrm>
        </p:spPr>
        <p:txBody>
          <a:bodyPr/>
          <a:lstStyle/>
          <a:p>
            <a:pPr>
              <a:defRPr/>
            </a:pPr>
            <a:r>
              <a:rPr lang="en-US" smtClean="0"/>
              <a:t>Simple HTML Tables</a:t>
            </a:r>
            <a:endParaRPr lang="bg-BG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3850480"/>
            <a:ext cx="8229600" cy="719034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  <p:pic>
        <p:nvPicPr>
          <p:cNvPr id="9218" name="Picture 2" descr="http://www.artistsvalley.com/database/images/Table%20Field%20Dro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12" y="838200"/>
            <a:ext cx="3543300" cy="1814170"/>
          </a:xfrm>
          <a:prstGeom prst="roundRect">
            <a:avLst>
              <a:gd name="adj" fmla="val 29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49154" name="Picture 2" descr="http://acc.nics.gov.uk/content/imgs/9.1a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4255">
            <a:off x="3130205" y="1334603"/>
            <a:ext cx="2219326" cy="889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9156" name="Picture 4" descr="http://www.cutelittlefactory.com/wp-content/uploads/2009/09/coffee-table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6863">
            <a:off x="1735951" y="4198231"/>
            <a:ext cx="2133600" cy="2133600"/>
          </a:xfrm>
          <a:prstGeom prst="roundRect">
            <a:avLst>
              <a:gd name="adj" fmla="val 60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isometricOffAxis2Left"/>
            <a:lightRig rig="threePt" dir="t"/>
          </a:scene3d>
        </p:spPr>
      </p:pic>
      <p:pic>
        <p:nvPicPr>
          <p:cNvPr id="49158" name="Picture 6" descr="http://www.java2s.com/Code/JavaImages/SimpleTableTestMultilineHead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9844">
            <a:off x="7776014" y="4266744"/>
            <a:ext cx="3200400" cy="1600200"/>
          </a:xfrm>
          <a:prstGeom prst="roundRect">
            <a:avLst>
              <a:gd name="adj" fmla="val 4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56712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10342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Two kinds of cells in HTML tables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cells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95000"/>
              </a:lnSpc>
            </a:pPr>
            <a:r>
              <a:rPr lang="en-US" dirty="0" smtClean="0"/>
              <a:t>Hold the table data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Header cells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Hold the column </a:t>
            </a:r>
            <a:r>
              <a:rPr lang="en-US" dirty="0"/>
              <a:t>names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endParaRPr lang="en-US" noProof="1" smtClean="0"/>
          </a:p>
          <a:p>
            <a:pPr>
              <a:lnSpc>
                <a:spcPct val="95000"/>
              </a:lnSpc>
            </a:pPr>
            <a:r>
              <a:rPr lang="en-US" dirty="0" smtClean="0"/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emantically</a:t>
            </a:r>
            <a:r>
              <a:rPr lang="en-US" dirty="0" smtClean="0"/>
              <a:t> separate data and headers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Cells and Header Cells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826" y="4953000"/>
            <a:ext cx="10669586" cy="13619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 Name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5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bg-BG" sz="25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Mariela Anderson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 &lt;td&gt;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bg-BG" sz="25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Georgi Georgiev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 &lt;td&gt;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Exellent (6)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r>
              <a:rPr lang="bg-BG" sz="25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  <a:endParaRPr lang="en-US" sz="25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 descr="http://click.apache.org/docs/user-guide/htmlsingle/images/introduction/simple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7" y="1788905"/>
            <a:ext cx="4391025" cy="204787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9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7924800" cy="820600"/>
          </a:xfrm>
        </p:spPr>
        <p:txBody>
          <a:bodyPr/>
          <a:lstStyle/>
          <a:p>
            <a:r>
              <a:rPr lang="en-US" dirty="0" smtClean="0"/>
              <a:t>Data and Header Cells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584634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data, transpor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6612" y="3895773"/>
            <a:ext cx="1981202" cy="198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eader, tab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3895773"/>
            <a:ext cx="1981200" cy="198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1" y="3731298"/>
            <a:ext cx="3048002" cy="23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00374" y="1640788"/>
            <a:ext cx="8289637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Complete HTML Tables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00374" y="2633766"/>
            <a:ext cx="8289637" cy="719034"/>
          </a:xfrm>
        </p:spPr>
        <p:txBody>
          <a:bodyPr/>
          <a:lstStyle/>
          <a:p>
            <a:r>
              <a:rPr lang="en-US" dirty="0" smtClean="0"/>
              <a:t>With Header, Footer and Body</a:t>
            </a:r>
            <a:endParaRPr lang="en-US" dirty="0"/>
          </a:p>
        </p:txBody>
      </p:sp>
      <p:pic>
        <p:nvPicPr>
          <p:cNvPr id="4098" name="Picture 2" descr="completed, uni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73" y="4038600"/>
            <a:ext cx="2174798" cy="21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upload.wikimedia.org/wikipedia/commons/thumb/d/d8/Complete_coloring_clebsch_graph.svg/300px-Complete_coloring_clebsch_graph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1" y="1410990"/>
            <a:ext cx="2584896" cy="2246610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84" y="4114800"/>
            <a:ext cx="7419016" cy="2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1610</Words>
  <Application>Microsoft Office PowerPoint</Application>
  <PresentationFormat>Custom</PresentationFormat>
  <Paragraphs>311</Paragraphs>
  <Slides>29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SoftUni 16x9</vt:lpstr>
      <vt:lpstr>2_SoftUni 16x9</vt:lpstr>
      <vt:lpstr>3_SoftUni 16x9</vt:lpstr>
      <vt:lpstr>1_SoftUni 16x9</vt:lpstr>
      <vt:lpstr>HTML Tables</vt:lpstr>
      <vt:lpstr>Table of Contents </vt:lpstr>
      <vt:lpstr>HTML Tables</vt:lpstr>
      <vt:lpstr>HTML Tables</vt:lpstr>
      <vt:lpstr>Simple HTML Tables – Example</vt:lpstr>
      <vt:lpstr>Simple HTML Tables</vt:lpstr>
      <vt:lpstr>Data Cells and Header Cells</vt:lpstr>
      <vt:lpstr>Data and Header Cells</vt:lpstr>
      <vt:lpstr>Complete HTML Tables</vt:lpstr>
      <vt:lpstr>Complete HTML Tables</vt:lpstr>
      <vt:lpstr>Complete HTML Table: Example</vt:lpstr>
      <vt:lpstr>Complete HTML Table: Example (2)</vt:lpstr>
      <vt:lpstr>Complete HTML Tables</vt:lpstr>
      <vt:lpstr>Nested Tables</vt:lpstr>
      <vt:lpstr>Nested Tables</vt:lpstr>
      <vt:lpstr>Nested Tables</vt:lpstr>
      <vt:lpstr>Complex Tables</vt:lpstr>
      <vt:lpstr>Cell Spacing and Padding</vt:lpstr>
      <vt:lpstr>Cell Spacing and Padding – Example</vt:lpstr>
      <vt:lpstr>Cell Spacing and Cell Padding</vt:lpstr>
      <vt:lpstr>Row and Column Spans</vt:lpstr>
      <vt:lpstr>Column and Row Span</vt:lpstr>
      <vt:lpstr>Column and Row Span – Example</vt:lpstr>
      <vt:lpstr>Row and  Column Spans</vt:lpstr>
      <vt:lpstr>Exercise in class</vt:lpstr>
      <vt:lpstr>Summary</vt:lpstr>
      <vt:lpstr>HTML Tables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Tables</dc:title>
  <dc:subject>Software Development Course</dc:subject>
  <dc:creator/>
  <cp:keywords>HTML, Web, Tables, Rows, Columns, Cells, Header, Footer, Colspan, Rowspan,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2015-12-02T22:07:31Z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